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9" r:id="rId3"/>
    <p:sldId id="257" r:id="rId4"/>
    <p:sldId id="259" r:id="rId5"/>
    <p:sldId id="263" r:id="rId6"/>
    <p:sldId id="266" r:id="rId7"/>
    <p:sldId id="271" r:id="rId8"/>
    <p:sldId id="267" r:id="rId9"/>
    <p:sldId id="268" r:id="rId10"/>
    <p:sldId id="272" r:id="rId11"/>
    <p:sldId id="273" r:id="rId12"/>
    <p:sldId id="264" r:id="rId13"/>
    <p:sldId id="261" r:id="rId14"/>
    <p:sldId id="270" r:id="rId15"/>
    <p:sldId id="258" r:id="rId16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7" d="100"/>
          <a:sy n="67" d="100"/>
        </p:scale>
        <p:origin x="64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AECD61-361F-448A-8CA8-1AA3686A9C2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90FD16F-6426-40BF-BF57-185BE1E64C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6F0C2E1-F21E-483A-B3A1-1141EA153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4EF9E31-7776-496C-9097-2E1E5A4CE9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9B8C01E-FACC-4C5D-BF4A-3883958C7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5363429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775FEAD-0C06-4D71-B763-F351D1D2B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9074205-A5C3-4B77-82E3-DA38DE20D2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D28CB5C-B0CE-46DB-824B-274DE8648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7865273-FD1C-4EBF-B1B7-14135BA3F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233DD7D-34DE-4DB5-A347-FE8CBF3D4B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837738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EF85ABE-AB87-4053-8786-4CD5D586E0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885C466E-152A-4A06-A93D-B39444E87AC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064163B-6421-4687-AA9A-C628F0FF03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CF8D8AA-5D0B-4487-B582-155E950236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34F6D12-9F7C-45B7-B51C-A958E021F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893035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62AE37F-8655-447C-BFC9-F9EF9D98C0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4D4538BF-CDD3-40F0-88A4-C380CFB156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B45FFB-5918-4B9F-B7A9-2286DD64F8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3E24C8-C28C-494C-91E4-CB29403B3C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908947BF-F404-4426-B45F-16984E35A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01742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B7C1D1-3C12-4BCE-BD9E-D9C669E81A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2215A4-D2F4-457B-AD33-B8E277BE25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A21C14-B63B-43E3-8874-A2F93B902A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3D5C52E-A789-48CB-AEE6-DB13ED732F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7CC951B-DD2E-4348-BF46-84C947F7D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4343903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374DE67-FFBF-4394-A587-F4C0A97C8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95DAF0-F6EA-492F-ADE0-F87FE970706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7316215-D53F-487B-BF9B-530A2C1B32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4085BA1-6987-4711-8D5C-63711E270E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80F0E32-6650-4333-97C1-8D9A3BAA0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D067C91-DA94-4FF7-B5D9-6EC08952A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719728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A46102-44EC-4D24-A57E-CF4A288ED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6C11A0-A2CD-415F-81B0-6E61F97C6D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8798B80-7FC2-4E98-AA3B-2E3ADF5A89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06B2B798-155B-48B0-B625-19A024C0A36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0E4E648B-8E55-449E-908E-4E2F6AC34B4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91AF123-2C91-4031-B02C-23CF69228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F170F04-6B03-4879-979A-600E99747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B56893D-F841-4B9D-AF91-78FF1E5C7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920677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7996997-840F-40B1-B061-5ECFE3ABAC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0646DAFB-C182-482E-AFCC-5F9B7B6CB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2AD360A4-FEBB-4341-9EBA-6D1CFD9B6A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20BD6AF-DCCB-40DE-B527-6B09332C6B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9646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5D5CCDD5-0D59-42F3-815C-FC19BDDAE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AAC6A804-CD05-4C99-835D-A4B6CB0737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54A846C-1ADC-4D55-99CB-D70F7DE81E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31096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027769-3DC5-454A-ABBF-BAB77C3C85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0E7C4AE-944C-42C9-9145-C85D7300B2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486835E-E17C-490C-8D9F-3D0C34CF18C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E811AFF-212B-486C-A7FB-7F41D931C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C94F133-1659-48D5-A983-8AD1EF127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A19A92A-4ED6-4687-806E-0C94B766D1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701025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58FD83-E585-4111-A16E-5339E4459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399D4A5-2090-4A7E-BEEC-51572782E4B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5BC8816-2BF7-4EAB-ACF0-E6A2AD06E22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EE334D9-E4C2-4979-B669-B82BFAFCFE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2B02A0-1420-42E2-A049-A05F038737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79987D9-FBB7-4B84-B7B6-98BA59D93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294489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F4E531D-4974-4895-B5D1-8D0DAB9835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9ACC6FC-3352-4ACC-BC71-E849C825EE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81D182D-F632-4E7C-BFA9-32CA9D61A37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3C84F0-B105-4C34-990A-A81F5F935C04}" type="datetimeFigureOut">
              <a:rPr lang="es-CO" smtClean="0"/>
              <a:t>22/05/2020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6B19DA4-7D8C-4E1F-9875-A706AD832CA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C953787-E170-4665-A71E-9845B40CFF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31711B-C133-4997-AFDF-1A1649E54594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782852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9" name="Rectangle 58">
            <a:extLst>
              <a:ext uri="{FF2B5EF4-FFF2-40B4-BE49-F238E27FC236}">
                <a16:creationId xmlns:a16="http://schemas.microsoft.com/office/drawing/2014/main" id="{770E0FD0-E01A-42AA-BEE3-496A4610A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13" name="Group 60">
            <a:extLst>
              <a:ext uri="{FF2B5EF4-FFF2-40B4-BE49-F238E27FC236}">
                <a16:creationId xmlns:a16="http://schemas.microsoft.com/office/drawing/2014/main" id="{EFAF2C4E-3BD6-41FD-8260-0E6D29480E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329674" y="-59376"/>
            <a:ext cx="12515851" cy="6923798"/>
            <a:chOff x="-329674" y="-51881"/>
            <a:chExt cx="12515851" cy="6923798"/>
          </a:xfrm>
        </p:grpSpPr>
        <p:sp>
          <p:nvSpPr>
            <p:cNvPr id="62" name="Freeform 5">
              <a:extLst>
                <a:ext uri="{FF2B5EF4-FFF2-40B4-BE49-F238E27FC236}">
                  <a16:creationId xmlns:a16="http://schemas.microsoft.com/office/drawing/2014/main" id="{1DB343BC-19E1-48C4-97C1-33E11352C98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329674" y="1298404"/>
              <a:ext cx="9702800" cy="5573512"/>
            </a:xfrm>
            <a:custGeom>
              <a:avLst/>
              <a:gdLst>
                <a:gd name="T0" fmla="*/ 1752 w 2038"/>
                <a:gd name="T1" fmla="*/ 1169 h 1169"/>
                <a:gd name="T2" fmla="*/ 1487 w 2038"/>
                <a:gd name="T3" fmla="*/ 334 h 1169"/>
                <a:gd name="T4" fmla="*/ 860 w 2038"/>
                <a:gd name="T5" fmla="*/ 22 h 1169"/>
                <a:gd name="T6" fmla="*/ 199 w 2038"/>
                <a:gd name="T7" fmla="*/ 318 h 1169"/>
                <a:gd name="T8" fmla="*/ 399 w 2038"/>
                <a:gd name="T9" fmla="*/ 1165 h 1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38" h="1169">
                  <a:moveTo>
                    <a:pt x="1752" y="1169"/>
                  </a:moveTo>
                  <a:cubicBezTo>
                    <a:pt x="2038" y="928"/>
                    <a:pt x="1673" y="513"/>
                    <a:pt x="1487" y="334"/>
                  </a:cubicBezTo>
                  <a:cubicBezTo>
                    <a:pt x="1316" y="170"/>
                    <a:pt x="1099" y="43"/>
                    <a:pt x="860" y="22"/>
                  </a:cubicBezTo>
                  <a:cubicBezTo>
                    <a:pt x="621" y="0"/>
                    <a:pt x="341" y="128"/>
                    <a:pt x="199" y="318"/>
                  </a:cubicBezTo>
                  <a:cubicBezTo>
                    <a:pt x="0" y="586"/>
                    <a:pt x="184" y="965"/>
                    <a:pt x="399" y="116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">
              <a:extLst>
                <a:ext uri="{FF2B5EF4-FFF2-40B4-BE49-F238E27FC236}">
                  <a16:creationId xmlns:a16="http://schemas.microsoft.com/office/drawing/2014/main" id="{C2002746-CABE-40D4-BA5F-FBB726EB00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70451" y="2018236"/>
              <a:ext cx="7373938" cy="4848892"/>
            </a:xfrm>
            <a:custGeom>
              <a:avLst/>
              <a:gdLst>
                <a:gd name="T0" fmla="*/ 1025 w 1549"/>
                <a:gd name="T1" fmla="*/ 1016 h 1017"/>
                <a:gd name="T2" fmla="*/ 1443 w 1549"/>
                <a:gd name="T3" fmla="*/ 592 h 1017"/>
                <a:gd name="T4" fmla="*/ 782 w 1549"/>
                <a:gd name="T5" fmla="*/ 53 h 1017"/>
                <a:gd name="T6" fmla="*/ 150 w 1549"/>
                <a:gd name="T7" fmla="*/ 329 h 1017"/>
                <a:gd name="T8" fmla="*/ 477 w 1549"/>
                <a:gd name="T9" fmla="*/ 1017 h 10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9" h="1017">
                  <a:moveTo>
                    <a:pt x="1025" y="1016"/>
                  </a:moveTo>
                  <a:cubicBezTo>
                    <a:pt x="1223" y="971"/>
                    <a:pt x="1549" y="857"/>
                    <a:pt x="1443" y="592"/>
                  </a:cubicBezTo>
                  <a:cubicBezTo>
                    <a:pt x="1344" y="344"/>
                    <a:pt x="1041" y="111"/>
                    <a:pt x="782" y="53"/>
                  </a:cubicBezTo>
                  <a:cubicBezTo>
                    <a:pt x="545" y="0"/>
                    <a:pt x="275" y="117"/>
                    <a:pt x="150" y="329"/>
                  </a:cubicBezTo>
                  <a:cubicBezTo>
                    <a:pt x="0" y="584"/>
                    <a:pt x="243" y="911"/>
                    <a:pt x="477" y="1017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7">
              <a:extLst>
                <a:ext uri="{FF2B5EF4-FFF2-40B4-BE49-F238E27FC236}">
                  <a16:creationId xmlns:a16="http://schemas.microsoft.com/office/drawing/2014/main" id="{1127C144-F766-4A0A-9BA0-B4D0FCF45A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1351" y="1788400"/>
              <a:ext cx="8035925" cy="5083516"/>
            </a:xfrm>
            <a:custGeom>
              <a:avLst/>
              <a:gdLst>
                <a:gd name="T0" fmla="*/ 1302 w 1688"/>
                <a:gd name="T1" fmla="*/ 1066 h 1066"/>
                <a:gd name="T2" fmla="*/ 1613 w 1688"/>
                <a:gd name="T3" fmla="*/ 850 h 1066"/>
                <a:gd name="T4" fmla="*/ 1517 w 1688"/>
                <a:gd name="T5" fmla="*/ 471 h 1066"/>
                <a:gd name="T6" fmla="*/ 798 w 1688"/>
                <a:gd name="T7" fmla="*/ 28 h 1066"/>
                <a:gd name="T8" fmla="*/ 181 w 1688"/>
                <a:gd name="T9" fmla="*/ 333 h 1066"/>
                <a:gd name="T10" fmla="*/ 420 w 1688"/>
                <a:gd name="T11" fmla="*/ 1066 h 10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8" h="1066">
                  <a:moveTo>
                    <a:pt x="1302" y="1066"/>
                  </a:moveTo>
                  <a:cubicBezTo>
                    <a:pt x="1416" y="1024"/>
                    <a:pt x="1551" y="962"/>
                    <a:pt x="1613" y="850"/>
                  </a:cubicBezTo>
                  <a:cubicBezTo>
                    <a:pt x="1688" y="715"/>
                    <a:pt x="1606" y="575"/>
                    <a:pt x="1517" y="471"/>
                  </a:cubicBezTo>
                  <a:cubicBezTo>
                    <a:pt x="1336" y="258"/>
                    <a:pt x="1084" y="62"/>
                    <a:pt x="798" y="28"/>
                  </a:cubicBezTo>
                  <a:cubicBezTo>
                    <a:pt x="559" y="0"/>
                    <a:pt x="317" y="138"/>
                    <a:pt x="181" y="333"/>
                  </a:cubicBezTo>
                  <a:cubicBezTo>
                    <a:pt x="0" y="592"/>
                    <a:pt x="191" y="907"/>
                    <a:pt x="420" y="10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8">
              <a:extLst>
                <a:ext uri="{FF2B5EF4-FFF2-40B4-BE49-F238E27FC236}">
                  <a16:creationId xmlns:a16="http://schemas.microsoft.com/office/drawing/2014/main" id="{8AD62591-BFA9-4EBB-81DA-80B061033A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49842"/>
              <a:ext cx="10334625" cy="6322075"/>
            </a:xfrm>
            <a:custGeom>
              <a:avLst/>
              <a:gdLst>
                <a:gd name="T0" fmla="*/ 1873 w 2171"/>
                <a:gd name="T1" fmla="*/ 1326 h 1326"/>
                <a:gd name="T2" fmla="*/ 1609 w 2171"/>
                <a:gd name="T3" fmla="*/ 473 h 1326"/>
                <a:gd name="T4" fmla="*/ 880 w 2171"/>
                <a:gd name="T5" fmla="*/ 63 h 1326"/>
                <a:gd name="T6" fmla="*/ 0 w 2171"/>
                <a:gd name="T7" fmla="*/ 423 h 1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71" h="1326">
                  <a:moveTo>
                    <a:pt x="1873" y="1326"/>
                  </a:moveTo>
                  <a:cubicBezTo>
                    <a:pt x="2171" y="1045"/>
                    <a:pt x="1825" y="678"/>
                    <a:pt x="1609" y="473"/>
                  </a:cubicBezTo>
                  <a:cubicBezTo>
                    <a:pt x="1406" y="281"/>
                    <a:pt x="1159" y="116"/>
                    <a:pt x="880" y="63"/>
                  </a:cubicBezTo>
                  <a:cubicBezTo>
                    <a:pt x="545" y="0"/>
                    <a:pt x="214" y="161"/>
                    <a:pt x="0" y="423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9">
              <a:extLst>
                <a:ext uri="{FF2B5EF4-FFF2-40B4-BE49-F238E27FC236}">
                  <a16:creationId xmlns:a16="http://schemas.microsoft.com/office/drawing/2014/main" id="{1EB2F2E8-904D-4199-B640-D416948A3B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6186246"/>
              <a:ext cx="504825" cy="681527"/>
            </a:xfrm>
            <a:custGeom>
              <a:avLst/>
              <a:gdLst>
                <a:gd name="T0" fmla="*/ 0 w 106"/>
                <a:gd name="T1" fmla="*/ 0 h 143"/>
                <a:gd name="T2" fmla="*/ 106 w 106"/>
                <a:gd name="T3" fmla="*/ 143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06" h="143">
                  <a:moveTo>
                    <a:pt x="0" y="0"/>
                  </a:moveTo>
                  <a:cubicBezTo>
                    <a:pt x="35" y="54"/>
                    <a:pt x="70" y="101"/>
                    <a:pt x="106" y="143"/>
                  </a:cubicBezTo>
                </a:path>
              </a:pathLst>
            </a:custGeom>
            <a:noFill/>
            <a:ln w="4763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0">
              <a:extLst>
                <a:ext uri="{FF2B5EF4-FFF2-40B4-BE49-F238E27FC236}">
                  <a16:creationId xmlns:a16="http://schemas.microsoft.com/office/drawing/2014/main" id="{0FCD4787-A6AB-4C74-A8A6-63B217CDFC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-51881"/>
              <a:ext cx="11091863" cy="6923796"/>
            </a:xfrm>
            <a:custGeom>
              <a:avLst/>
              <a:gdLst>
                <a:gd name="T0" fmla="*/ 2046 w 2330"/>
                <a:gd name="T1" fmla="*/ 1452 h 1452"/>
                <a:gd name="T2" fmla="*/ 1813 w 2330"/>
                <a:gd name="T3" fmla="*/ 601 h 1452"/>
                <a:gd name="T4" fmla="*/ 956 w 2330"/>
                <a:gd name="T5" fmla="*/ 97 h 1452"/>
                <a:gd name="T6" fmla="*/ 0 w 2330"/>
                <a:gd name="T7" fmla="*/ 366 h 1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30" h="1452">
                  <a:moveTo>
                    <a:pt x="2046" y="1452"/>
                  </a:moveTo>
                  <a:cubicBezTo>
                    <a:pt x="2330" y="1153"/>
                    <a:pt x="2049" y="821"/>
                    <a:pt x="1813" y="601"/>
                  </a:cubicBezTo>
                  <a:cubicBezTo>
                    <a:pt x="1569" y="375"/>
                    <a:pt x="1282" y="179"/>
                    <a:pt x="956" y="97"/>
                  </a:cubicBezTo>
                  <a:cubicBezTo>
                    <a:pt x="572" y="0"/>
                    <a:pt x="292" y="101"/>
                    <a:pt x="0" y="366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1">
              <a:extLst>
                <a:ext uri="{FF2B5EF4-FFF2-40B4-BE49-F238E27FC236}">
                  <a16:creationId xmlns:a16="http://schemas.microsoft.com/office/drawing/2014/main" id="{111BC28C-C2AE-481B-86AF-88452147B2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26601" y="5579"/>
              <a:ext cx="5788025" cy="6847184"/>
            </a:xfrm>
            <a:custGeom>
              <a:avLst/>
              <a:gdLst>
                <a:gd name="T0" fmla="*/ 1094 w 1216"/>
                <a:gd name="T1" fmla="*/ 1436 h 1436"/>
                <a:gd name="T2" fmla="*/ 709 w 1216"/>
                <a:gd name="T3" fmla="*/ 551 h 1436"/>
                <a:gd name="T4" fmla="*/ 0 w 1216"/>
                <a:gd name="T5" fmla="*/ 0 h 1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16" h="1436">
                  <a:moveTo>
                    <a:pt x="1094" y="1436"/>
                  </a:moveTo>
                  <a:cubicBezTo>
                    <a:pt x="1216" y="1114"/>
                    <a:pt x="904" y="770"/>
                    <a:pt x="709" y="551"/>
                  </a:cubicBezTo>
                  <a:cubicBezTo>
                    <a:pt x="509" y="327"/>
                    <a:pt x="274" y="127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2">
              <a:extLst>
                <a:ext uri="{FF2B5EF4-FFF2-40B4-BE49-F238E27FC236}">
                  <a16:creationId xmlns:a16="http://schemas.microsoft.com/office/drawing/2014/main" id="{52635308-4B6E-44E7-AA4F-E8543C0724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1057275" cy="614491"/>
            </a:xfrm>
            <a:custGeom>
              <a:avLst/>
              <a:gdLst>
                <a:gd name="T0" fmla="*/ 222 w 222"/>
                <a:gd name="T1" fmla="*/ 0 h 129"/>
                <a:gd name="T2" fmla="*/ 0 w 222"/>
                <a:gd name="T3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222" h="129">
                  <a:moveTo>
                    <a:pt x="222" y="0"/>
                  </a:moveTo>
                  <a:cubicBezTo>
                    <a:pt x="152" y="35"/>
                    <a:pt x="76" y="78"/>
                    <a:pt x="0" y="129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3">
              <a:extLst>
                <a:ext uri="{FF2B5EF4-FFF2-40B4-BE49-F238E27FC236}">
                  <a16:creationId xmlns:a16="http://schemas.microsoft.com/office/drawing/2014/main" id="{6E0C6D57-9617-477F-B5A8-ED315CD2AA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21889" y="5579"/>
              <a:ext cx="5588000" cy="6866337"/>
            </a:xfrm>
            <a:custGeom>
              <a:avLst/>
              <a:gdLst>
                <a:gd name="T0" fmla="*/ 1067 w 1174"/>
                <a:gd name="T1" fmla="*/ 1440 h 1440"/>
                <a:gd name="T2" fmla="*/ 698 w 1174"/>
                <a:gd name="T3" fmla="*/ 577 h 1440"/>
                <a:gd name="T4" fmla="*/ 0 w 1174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74" h="1440">
                  <a:moveTo>
                    <a:pt x="1067" y="1440"/>
                  </a:moveTo>
                  <a:cubicBezTo>
                    <a:pt x="1174" y="1124"/>
                    <a:pt x="887" y="797"/>
                    <a:pt x="698" y="577"/>
                  </a:cubicBezTo>
                  <a:cubicBezTo>
                    <a:pt x="500" y="348"/>
                    <a:pt x="270" y="14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4">
              <a:extLst>
                <a:ext uri="{FF2B5EF4-FFF2-40B4-BE49-F238E27FC236}">
                  <a16:creationId xmlns:a16="http://schemas.microsoft.com/office/drawing/2014/main" id="{7C7F4F31-E043-4559-9CF7-6CEEE3D127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701" y="790"/>
              <a:ext cx="595313" cy="352734"/>
            </a:xfrm>
            <a:custGeom>
              <a:avLst/>
              <a:gdLst>
                <a:gd name="T0" fmla="*/ 125 w 125"/>
                <a:gd name="T1" fmla="*/ 0 h 74"/>
                <a:gd name="T2" fmla="*/ 0 w 125"/>
                <a:gd name="T3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25" h="74">
                  <a:moveTo>
                    <a:pt x="125" y="0"/>
                  </a:moveTo>
                  <a:cubicBezTo>
                    <a:pt x="85" y="22"/>
                    <a:pt x="43" y="47"/>
                    <a:pt x="0" y="74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5">
              <a:extLst>
                <a:ext uri="{FF2B5EF4-FFF2-40B4-BE49-F238E27FC236}">
                  <a16:creationId xmlns:a16="http://schemas.microsoft.com/office/drawing/2014/main" id="{AFD273C2-8674-4741-BBE1-92920B4C7A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012389" y="5579"/>
              <a:ext cx="5497513" cy="6866337"/>
            </a:xfrm>
            <a:custGeom>
              <a:avLst/>
              <a:gdLst>
                <a:gd name="T0" fmla="*/ 1056 w 1155"/>
                <a:gd name="T1" fmla="*/ 1440 h 1440"/>
                <a:gd name="T2" fmla="*/ 686 w 1155"/>
                <a:gd name="T3" fmla="*/ 580 h 1440"/>
                <a:gd name="T4" fmla="*/ 0 w 1155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55" h="1440">
                  <a:moveTo>
                    <a:pt x="1056" y="1440"/>
                  </a:moveTo>
                  <a:cubicBezTo>
                    <a:pt x="1155" y="1123"/>
                    <a:pt x="875" y="801"/>
                    <a:pt x="686" y="580"/>
                  </a:cubicBezTo>
                  <a:cubicBezTo>
                    <a:pt x="491" y="352"/>
                    <a:pt x="264" y="145"/>
                    <a:pt x="0" y="0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6B32B95E-E1A9-4100-8A3C-674EA45B144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061" y="5579"/>
              <a:ext cx="357188" cy="213875"/>
            </a:xfrm>
            <a:custGeom>
              <a:avLst/>
              <a:gdLst>
                <a:gd name="T0" fmla="*/ 75 w 75"/>
                <a:gd name="T1" fmla="*/ 0 h 45"/>
                <a:gd name="T2" fmla="*/ 0 w 75"/>
                <a:gd name="T3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5" h="45">
                  <a:moveTo>
                    <a:pt x="75" y="0"/>
                  </a:moveTo>
                  <a:cubicBezTo>
                    <a:pt x="50" y="14"/>
                    <a:pt x="25" y="29"/>
                    <a:pt x="0" y="45"/>
                  </a:cubicBezTo>
                </a:path>
              </a:pathLst>
            </a:custGeom>
            <a:noFill/>
            <a:ln w="12700" cap="flat">
              <a:solidFill>
                <a:schemeClr val="tx1">
                  <a:alpha val="20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7">
              <a:extLst>
                <a:ext uri="{FF2B5EF4-FFF2-40B4-BE49-F238E27FC236}">
                  <a16:creationId xmlns:a16="http://schemas.microsoft.com/office/drawing/2014/main" id="{EF70156E-E70C-4E32-9FD7-ABC13FFC6A3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210826" y="790"/>
              <a:ext cx="5522913" cy="6871126"/>
            </a:xfrm>
            <a:custGeom>
              <a:avLst/>
              <a:gdLst>
                <a:gd name="T0" fmla="*/ 1053 w 1160"/>
                <a:gd name="T1" fmla="*/ 1441 h 1441"/>
                <a:gd name="T2" fmla="*/ 705 w 1160"/>
                <a:gd name="T3" fmla="*/ 599 h 1441"/>
                <a:gd name="T4" fmla="*/ 0 w 1160"/>
                <a:gd name="T5" fmla="*/ 0 h 1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0" h="1441">
                  <a:moveTo>
                    <a:pt x="1053" y="1441"/>
                  </a:moveTo>
                  <a:cubicBezTo>
                    <a:pt x="1160" y="1129"/>
                    <a:pt x="892" y="817"/>
                    <a:pt x="705" y="599"/>
                  </a:cubicBezTo>
                  <a:cubicBezTo>
                    <a:pt x="503" y="365"/>
                    <a:pt x="270" y="152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8">
              <a:extLst>
                <a:ext uri="{FF2B5EF4-FFF2-40B4-BE49-F238E27FC236}">
                  <a16:creationId xmlns:a16="http://schemas.microsoft.com/office/drawing/2014/main" id="{AE9E8F70-D7CD-4FCB-88E6-D115F6CFF5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63239" y="5579"/>
              <a:ext cx="5413375" cy="6866337"/>
            </a:xfrm>
            <a:custGeom>
              <a:avLst/>
              <a:gdLst>
                <a:gd name="T0" fmla="*/ 1040 w 1137"/>
                <a:gd name="T1" fmla="*/ 1440 h 1440"/>
                <a:gd name="T2" fmla="*/ 698 w 1137"/>
                <a:gd name="T3" fmla="*/ 611 h 1440"/>
                <a:gd name="T4" fmla="*/ 0 w 1137"/>
                <a:gd name="T5" fmla="*/ 0 h 1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37" h="1440">
                  <a:moveTo>
                    <a:pt x="1040" y="1440"/>
                  </a:moveTo>
                  <a:cubicBezTo>
                    <a:pt x="1137" y="1131"/>
                    <a:pt x="883" y="828"/>
                    <a:pt x="698" y="611"/>
                  </a:cubicBezTo>
                  <a:cubicBezTo>
                    <a:pt x="498" y="375"/>
                    <a:pt x="268" y="159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9">
              <a:extLst>
                <a:ext uri="{FF2B5EF4-FFF2-40B4-BE49-F238E27FC236}">
                  <a16:creationId xmlns:a16="http://schemas.microsoft.com/office/drawing/2014/main" id="{B0623E0F-81A1-4C69-8580-F0563F850E9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877576" y="5579"/>
              <a:ext cx="5037138" cy="6861550"/>
            </a:xfrm>
            <a:custGeom>
              <a:avLst/>
              <a:gdLst>
                <a:gd name="T0" fmla="*/ 1011 w 1058"/>
                <a:gd name="T1" fmla="*/ 1439 h 1439"/>
                <a:gd name="T2" fmla="*/ 648 w 1058"/>
                <a:gd name="T3" fmla="*/ 617 h 1439"/>
                <a:gd name="T4" fmla="*/ 0 w 1058"/>
                <a:gd name="T5" fmla="*/ 0 h 14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58" h="1439">
                  <a:moveTo>
                    <a:pt x="1011" y="1439"/>
                  </a:moveTo>
                  <a:cubicBezTo>
                    <a:pt x="1058" y="1131"/>
                    <a:pt x="825" y="841"/>
                    <a:pt x="648" y="617"/>
                  </a:cubicBezTo>
                  <a:cubicBezTo>
                    <a:pt x="462" y="383"/>
                    <a:pt x="248" y="16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20">
              <a:extLst>
                <a:ext uri="{FF2B5EF4-FFF2-40B4-BE49-F238E27FC236}">
                  <a16:creationId xmlns:a16="http://schemas.microsoft.com/office/drawing/2014/main" id="{F34D4B52-2495-40D0-873E-BB78FDC9BF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768289" y="5579"/>
              <a:ext cx="3417888" cy="2742066"/>
            </a:xfrm>
            <a:custGeom>
              <a:avLst/>
              <a:gdLst>
                <a:gd name="T0" fmla="*/ 718 w 718"/>
                <a:gd name="T1" fmla="*/ 575 h 575"/>
                <a:gd name="T2" fmla="*/ 0 w 718"/>
                <a:gd name="T3" fmla="*/ 0 h 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718" h="575">
                  <a:moveTo>
                    <a:pt x="718" y="575"/>
                  </a:moveTo>
                  <a:cubicBezTo>
                    <a:pt x="500" y="360"/>
                    <a:pt x="260" y="163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21">
              <a:extLst>
                <a:ext uri="{FF2B5EF4-FFF2-40B4-BE49-F238E27FC236}">
                  <a16:creationId xmlns:a16="http://schemas.microsoft.com/office/drawing/2014/main" id="{0A390F6B-C8FE-4CDB-951A-C2981613B3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235014" y="10367"/>
              <a:ext cx="2951163" cy="2555325"/>
            </a:xfrm>
            <a:custGeom>
              <a:avLst/>
              <a:gdLst>
                <a:gd name="T0" fmla="*/ 620 w 620"/>
                <a:gd name="T1" fmla="*/ 536 h 536"/>
                <a:gd name="T2" fmla="*/ 0 w 620"/>
                <a:gd name="T3" fmla="*/ 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620" h="536">
                  <a:moveTo>
                    <a:pt x="620" y="536"/>
                  </a:moveTo>
                  <a:cubicBezTo>
                    <a:pt x="404" y="314"/>
                    <a:pt x="196" y="13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22">
              <a:extLst>
                <a:ext uri="{FF2B5EF4-FFF2-40B4-BE49-F238E27FC236}">
                  <a16:creationId xmlns:a16="http://schemas.microsoft.com/office/drawing/2014/main" id="{71730B8B-E24B-41B2-80C4-442AF4E16E3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20826" y="5579"/>
              <a:ext cx="2165350" cy="1358265"/>
            </a:xfrm>
            <a:custGeom>
              <a:avLst/>
              <a:gdLst>
                <a:gd name="T0" fmla="*/ 0 w 455"/>
                <a:gd name="T1" fmla="*/ 0 h 285"/>
                <a:gd name="T2" fmla="*/ 455 w 455"/>
                <a:gd name="T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455" h="285">
                  <a:moveTo>
                    <a:pt x="0" y="0"/>
                  </a:moveTo>
                  <a:cubicBezTo>
                    <a:pt x="153" y="85"/>
                    <a:pt x="308" y="180"/>
                    <a:pt x="455" y="285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23">
              <a:extLst>
                <a:ext uri="{FF2B5EF4-FFF2-40B4-BE49-F238E27FC236}">
                  <a16:creationId xmlns:a16="http://schemas.microsoft.com/office/drawing/2014/main" id="{7DFBA020-4DDB-4DC2-8CA5-419E2E0680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90826" y="5579"/>
              <a:ext cx="895350" cy="534687"/>
            </a:xfrm>
            <a:custGeom>
              <a:avLst/>
              <a:gdLst>
                <a:gd name="T0" fmla="*/ 0 w 188"/>
                <a:gd name="T1" fmla="*/ 0 h 112"/>
                <a:gd name="T2" fmla="*/ 188 w 188"/>
                <a:gd name="T3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</a:cxnLst>
              <a:rect l="0" t="0" r="r" b="b"/>
              <a:pathLst>
                <a:path w="188" h="112">
                  <a:moveTo>
                    <a:pt x="0" y="0"/>
                  </a:moveTo>
                  <a:cubicBezTo>
                    <a:pt x="63" y="36"/>
                    <a:pt x="126" y="73"/>
                    <a:pt x="188" y="112"/>
                  </a:cubicBezTo>
                </a:path>
              </a:pathLst>
            </a:custGeom>
            <a:noFill/>
            <a:ln w="9525" cap="flat">
              <a:solidFill>
                <a:schemeClr val="tx1">
                  <a:alpha val="20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2" name="Rectangle 81">
            <a:extLst>
              <a:ext uri="{FF2B5EF4-FFF2-40B4-BE49-F238E27FC236}">
                <a16:creationId xmlns:a16="http://schemas.microsoft.com/office/drawing/2014/main" id="{2B4AA918-548F-49D9-A68C-A0F399AFF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706"/>
            <a:ext cx="6097366" cy="6871125"/>
          </a:xfrm>
          <a:prstGeom prst="rect">
            <a:avLst/>
          </a:prstGeom>
          <a:solidFill>
            <a:schemeClr val="bg1"/>
          </a:solidFill>
          <a:ln w="9525">
            <a:solidFill>
              <a:schemeClr val="tx1">
                <a:alpha val="2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2" descr="Resultado de imagen de urosario logo&quot;">
            <a:extLst>
              <a:ext uri="{FF2B5EF4-FFF2-40B4-BE49-F238E27FC236}">
                <a16:creationId xmlns:a16="http://schemas.microsoft.com/office/drawing/2014/main" id="{C11AFADB-3110-41E4-887B-9F6735FC1D6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20040" y="2285831"/>
            <a:ext cx="5457659" cy="2278572"/>
          </a:xfrm>
          <a:prstGeom prst="rect">
            <a:avLst/>
          </a:prstGeom>
          <a:noFill/>
          <a:ln w="9525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4" name="Group 83">
            <a:extLst>
              <a:ext uri="{FF2B5EF4-FFF2-40B4-BE49-F238E27FC236}">
                <a16:creationId xmlns:a16="http://schemas.microsoft.com/office/drawing/2014/main" id="{3B7EA7B9-51B8-423F-8087-A19127C8CC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912791" y="1186483"/>
            <a:ext cx="4473771" cy="4477933"/>
            <a:chOff x="807084" y="1186483"/>
            <a:chExt cx="4473771" cy="4477933"/>
          </a:xfrm>
        </p:grpSpPr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629223A0-9862-4C09-9383-1006F7871A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607" y="1186483"/>
              <a:ext cx="4472724" cy="716184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4" name="Isosceles Triangle 39">
              <a:extLst>
                <a:ext uri="{FF2B5EF4-FFF2-40B4-BE49-F238E27FC236}">
                  <a16:creationId xmlns:a16="http://schemas.microsoft.com/office/drawing/2014/main" id="{C76A19EA-2571-4F11-8795-7F9157CB4E7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10800000">
              <a:off x="2840353" y="5313353"/>
              <a:ext cx="407233" cy="351063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52D42680-C1B3-49AB-9E25-BE68CAF79D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7084" y="1991156"/>
              <a:ext cx="4473771" cy="3322196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ítulo 1">
            <a:extLst>
              <a:ext uri="{FF2B5EF4-FFF2-40B4-BE49-F238E27FC236}">
                <a16:creationId xmlns:a16="http://schemas.microsoft.com/office/drawing/2014/main" id="{49E4CBE3-7D0D-422A-8029-4714D6CEE0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1122" y="2074730"/>
            <a:ext cx="4299456" cy="2053921"/>
          </a:xfrm>
        </p:spPr>
        <p:txBody>
          <a:bodyPr>
            <a:normAutofit/>
          </a:bodyPr>
          <a:lstStyle/>
          <a:p>
            <a:r>
              <a:rPr lang="es-CO" sz="34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Análisis de noticias del Ministerio de Agricultura y Desarrollo Rural</a:t>
            </a:r>
            <a:endParaRPr lang="es-CO" sz="3400" dirty="0">
              <a:solidFill>
                <a:srgbClr val="FFFFF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B2A7D37-E624-4D33-877F-9C598D8858C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01123" y="4210684"/>
            <a:ext cx="4299455" cy="1019937"/>
          </a:xfrm>
        </p:spPr>
        <p:txBody>
          <a:bodyPr>
            <a:normAutofit/>
          </a:bodyPr>
          <a:lstStyle/>
          <a:p>
            <a:r>
              <a:rPr lang="es-CO" sz="13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Métodos Computacionales para Políticas Públicas</a:t>
            </a:r>
          </a:p>
          <a:p>
            <a:r>
              <a:rPr lang="es-CO" sz="13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Leonel Criado</a:t>
            </a:r>
          </a:p>
          <a:p>
            <a:r>
              <a:rPr lang="es-CO" sz="1300">
                <a:solidFill>
                  <a:srgbClr val="FFFF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Mayo, 2020</a:t>
            </a:r>
          </a:p>
        </p:txBody>
      </p:sp>
    </p:spTree>
    <p:extLst>
      <p:ext uri="{BB962C8B-B14F-4D97-AF65-F5344CB8AC3E}">
        <p14:creationId xmlns:p14="http://schemas.microsoft.com/office/powerpoint/2010/main" val="18857661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E2F2FE-5AEA-47D2-ADB9-D65F3B9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Caso cacao</a:t>
            </a:r>
          </a:p>
        </p:txBody>
      </p:sp>
      <p:pic>
        <p:nvPicPr>
          <p:cNvPr id="11" name="Marcador de contenido 10">
            <a:extLst>
              <a:ext uri="{FF2B5EF4-FFF2-40B4-BE49-F238E27FC236}">
                <a16:creationId xmlns:a16="http://schemas.microsoft.com/office/drawing/2014/main" id="{BE625804-95C5-4CA2-8FB1-271F66802FE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34" t="4976" r="7246"/>
          <a:stretch/>
        </p:blipFill>
        <p:spPr>
          <a:xfrm>
            <a:off x="838200" y="1318121"/>
            <a:ext cx="10515600" cy="5174754"/>
          </a:xfrm>
        </p:spPr>
      </p:pic>
    </p:spTree>
    <p:extLst>
      <p:ext uri="{BB962C8B-B14F-4D97-AF65-F5344CB8AC3E}">
        <p14:creationId xmlns:p14="http://schemas.microsoft.com/office/powerpoint/2010/main" val="6680651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C9FDAC-F287-4EB8-835C-5241B7DCAE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Palabras claves</a:t>
            </a:r>
          </a:p>
        </p:txBody>
      </p:sp>
      <p:pic>
        <p:nvPicPr>
          <p:cNvPr id="5" name="Marcador de contenido 4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E09759F4-E7CF-4BDD-AD39-4531AF2A7D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0" t="4976" r="8075"/>
          <a:stretch/>
        </p:blipFill>
        <p:spPr>
          <a:xfrm>
            <a:off x="838200" y="1323177"/>
            <a:ext cx="10515600" cy="5270346"/>
          </a:xfrm>
        </p:spPr>
      </p:pic>
    </p:spTree>
    <p:extLst>
      <p:ext uri="{BB962C8B-B14F-4D97-AF65-F5344CB8AC3E}">
        <p14:creationId xmlns:p14="http://schemas.microsoft.com/office/powerpoint/2010/main" val="34167938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E2F2FE-5AEA-47D2-ADB9-D65F3B9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Palabras claves</a:t>
            </a:r>
          </a:p>
        </p:txBody>
      </p:sp>
      <p:pic>
        <p:nvPicPr>
          <p:cNvPr id="9" name="Marcador de contenido 8" descr="Imagen que contiene captura de pantalla, computadora&#10;&#10;Descripción generada automáticamente">
            <a:extLst>
              <a:ext uri="{FF2B5EF4-FFF2-40B4-BE49-F238E27FC236}">
                <a16:creationId xmlns:a16="http://schemas.microsoft.com/office/drawing/2014/main" id="{711F32FF-099B-4231-9F76-566EF85147F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366533"/>
            <a:ext cx="10515600" cy="4810430"/>
          </a:xfrm>
        </p:spPr>
      </p:pic>
    </p:spTree>
    <p:extLst>
      <p:ext uri="{BB962C8B-B14F-4D97-AF65-F5344CB8AC3E}">
        <p14:creationId xmlns:p14="http://schemas.microsoft.com/office/powerpoint/2010/main" val="5865454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E2F2FE-5AEA-47D2-ADB9-D65F3B9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Palabras claves</a:t>
            </a:r>
          </a:p>
        </p:txBody>
      </p:sp>
      <p:pic>
        <p:nvPicPr>
          <p:cNvPr id="6" name="Marcador de contenido 5" descr="Imagen que contiene captura de pantalla, computadora&#10;&#10;Descripción generada automáticamente">
            <a:extLst>
              <a:ext uri="{FF2B5EF4-FFF2-40B4-BE49-F238E27FC236}">
                <a16:creationId xmlns:a16="http://schemas.microsoft.com/office/drawing/2014/main" id="{3CB0969A-9986-4881-978E-B20F4388D3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74036"/>
            <a:ext cx="10515600" cy="4741028"/>
          </a:xfrm>
        </p:spPr>
      </p:pic>
    </p:spTree>
    <p:extLst>
      <p:ext uri="{BB962C8B-B14F-4D97-AF65-F5344CB8AC3E}">
        <p14:creationId xmlns:p14="http://schemas.microsoft.com/office/powerpoint/2010/main" val="21311753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E2F2FE-5AEA-47D2-ADB9-D65F3B9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Palabras claves</a:t>
            </a:r>
          </a:p>
        </p:txBody>
      </p:sp>
      <p:pic>
        <p:nvPicPr>
          <p:cNvPr id="7" name="Marcador de contenido 6" descr="Imagen que contiene captura de pantalla, computadora&#10;&#10;Descripción generada automáticamente">
            <a:extLst>
              <a:ext uri="{FF2B5EF4-FFF2-40B4-BE49-F238E27FC236}">
                <a16:creationId xmlns:a16="http://schemas.microsoft.com/office/drawing/2014/main" id="{A5D00D55-5625-4B8D-B2A9-9ADC3FA15F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230773"/>
            <a:ext cx="10515600" cy="4946190"/>
          </a:xfrm>
        </p:spPr>
      </p:pic>
    </p:spTree>
    <p:extLst>
      <p:ext uri="{BB962C8B-B14F-4D97-AF65-F5344CB8AC3E}">
        <p14:creationId xmlns:p14="http://schemas.microsoft.com/office/powerpoint/2010/main" val="9062655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 36">
            <a:extLst>
              <a:ext uri="{FF2B5EF4-FFF2-40B4-BE49-F238E27FC236}">
                <a16:creationId xmlns:a16="http://schemas.microsoft.com/office/drawing/2014/main" id="{0BC9EFE1-D8CB-4668-9980-DB108327A7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20431" y="0"/>
            <a:ext cx="6271569" cy="6858000"/>
          </a:xfrm>
          <a:prstGeom prst="rect">
            <a:avLst/>
          </a:prstGeom>
          <a:gradFill>
            <a:gsLst>
              <a:gs pos="0">
                <a:schemeClr val="accent1">
                  <a:lumMod val="100000"/>
                  <a:alpha val="82000"/>
                </a:schemeClr>
              </a:gs>
              <a:gs pos="25000">
                <a:schemeClr val="accent1">
                  <a:alpha val="60000"/>
                </a:schemeClr>
              </a:gs>
              <a:gs pos="94000">
                <a:schemeClr val="bg2">
                  <a:lumMod val="75000"/>
                </a:schemeClr>
              </a:gs>
              <a:gs pos="100000">
                <a:schemeClr val="bg2">
                  <a:lumMod val="7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38">
            <a:extLst>
              <a:ext uri="{FF2B5EF4-FFF2-40B4-BE49-F238E27FC236}">
                <a16:creationId xmlns:a16="http://schemas.microsoft.com/office/drawing/2014/main" id="{7CBAE1BD-B8E4-4029-8AA2-C77E4FED98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0937095-2A16-48A3-9210-A2329EAA1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817" y="2770632"/>
            <a:ext cx="4672584" cy="2101070"/>
          </a:xfrm>
        </p:spPr>
        <p:txBody>
          <a:bodyPr vert="horz" lIns="91440" tIns="45720" rIns="91440" bIns="45720" rtlCol="0" anchor="t">
            <a:normAutofit/>
          </a:bodyPr>
          <a:lstStyle/>
          <a:p>
            <a:b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b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dirty="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¡Gracias!</a:t>
            </a:r>
          </a:p>
        </p:txBody>
      </p:sp>
      <p:sp>
        <p:nvSpPr>
          <p:cNvPr id="45" name="Freeform 49">
            <a:extLst>
              <a:ext uri="{FF2B5EF4-FFF2-40B4-BE49-F238E27FC236}">
                <a16:creationId xmlns:a16="http://schemas.microsoft.com/office/drawing/2014/main" id="{77DA6D33-2D62-458C-BF5D-DBF612FD55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713915" y="590635"/>
            <a:ext cx="5478085" cy="6276841"/>
          </a:xfrm>
          <a:custGeom>
            <a:avLst/>
            <a:gdLst>
              <a:gd name="connsiteX0" fmla="*/ 2178155 w 5478085"/>
              <a:gd name="connsiteY0" fmla="*/ 0 h 6276841"/>
              <a:gd name="connsiteX1" fmla="*/ 5478085 w 5478085"/>
              <a:gd name="connsiteY1" fmla="*/ 3299930 h 6276841"/>
              <a:gd name="connsiteX2" fmla="*/ 3751098 w 5478085"/>
              <a:gd name="connsiteY2" fmla="*/ 6201577 h 6276841"/>
              <a:gd name="connsiteX3" fmla="*/ 3594858 w 5478085"/>
              <a:gd name="connsiteY3" fmla="*/ 6276841 h 6276841"/>
              <a:gd name="connsiteX4" fmla="*/ 761453 w 5478085"/>
              <a:gd name="connsiteY4" fmla="*/ 6276841 h 6276841"/>
              <a:gd name="connsiteX5" fmla="*/ 605213 w 5478085"/>
              <a:gd name="connsiteY5" fmla="*/ 6201577 h 6276841"/>
              <a:gd name="connsiteX6" fmla="*/ 79093 w 5478085"/>
              <a:gd name="connsiteY6" fmla="*/ 5846317 h 6276841"/>
              <a:gd name="connsiteX7" fmla="*/ 0 w 5478085"/>
              <a:gd name="connsiteY7" fmla="*/ 5774432 h 6276841"/>
              <a:gd name="connsiteX8" fmla="*/ 0 w 5478085"/>
              <a:gd name="connsiteY8" fmla="*/ 825429 h 6276841"/>
              <a:gd name="connsiteX9" fmla="*/ 79093 w 5478085"/>
              <a:gd name="connsiteY9" fmla="*/ 753544 h 6276841"/>
              <a:gd name="connsiteX10" fmla="*/ 2178155 w 5478085"/>
              <a:gd name="connsiteY10" fmla="*/ 0 h 62768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478085" h="6276841">
                <a:moveTo>
                  <a:pt x="2178155" y="0"/>
                </a:moveTo>
                <a:cubicBezTo>
                  <a:pt x="4000656" y="0"/>
                  <a:pt x="5478085" y="1477429"/>
                  <a:pt x="5478085" y="3299930"/>
                </a:cubicBezTo>
                <a:cubicBezTo>
                  <a:pt x="5478085" y="4552900"/>
                  <a:pt x="4779769" y="5642769"/>
                  <a:pt x="3751098" y="6201577"/>
                </a:cubicBezTo>
                <a:lnTo>
                  <a:pt x="3594858" y="6276841"/>
                </a:lnTo>
                <a:lnTo>
                  <a:pt x="761453" y="6276841"/>
                </a:lnTo>
                <a:lnTo>
                  <a:pt x="605213" y="6201577"/>
                </a:lnTo>
                <a:cubicBezTo>
                  <a:pt x="418182" y="6099975"/>
                  <a:pt x="242071" y="5980818"/>
                  <a:pt x="79093" y="5846317"/>
                </a:cubicBezTo>
                <a:lnTo>
                  <a:pt x="0" y="5774432"/>
                </a:lnTo>
                <a:lnTo>
                  <a:pt x="0" y="825429"/>
                </a:lnTo>
                <a:lnTo>
                  <a:pt x="79093" y="753544"/>
                </a:lnTo>
                <a:cubicBezTo>
                  <a:pt x="649516" y="282789"/>
                  <a:pt x="1380811" y="0"/>
                  <a:pt x="2178155" y="0"/>
                </a:cubicBezTo>
                <a:close/>
              </a:path>
            </a:pathLst>
          </a:custGeom>
          <a:solidFill>
            <a:srgbClr val="FFFFFF"/>
          </a:solidFill>
          <a:ln>
            <a:gradFill>
              <a:gsLst>
                <a:gs pos="0">
                  <a:schemeClr val="accent1">
                    <a:lumMod val="40000"/>
                    <a:lumOff val="60000"/>
                  </a:schemeClr>
                </a:gs>
                <a:gs pos="23000">
                  <a:schemeClr val="accent1">
                    <a:lumMod val="45000"/>
                    <a:lumOff val="55000"/>
                  </a:schemeClr>
                </a:gs>
                <a:gs pos="83000">
                  <a:schemeClr val="accent3"/>
                </a:gs>
                <a:gs pos="100000">
                  <a:schemeClr val="accent3"/>
                </a:gs>
              </a:gsLst>
              <a:lin ang="5400000" scaled="1"/>
            </a:gra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26" name="Marcador de contenido 25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8278A120-8521-4B16-AA30-DF2AED1961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2239" y="1574720"/>
            <a:ext cx="4104641" cy="4326886"/>
          </a:xfrm>
        </p:spPr>
      </p:pic>
    </p:spTree>
    <p:extLst>
      <p:ext uri="{BB962C8B-B14F-4D97-AF65-F5344CB8AC3E}">
        <p14:creationId xmlns:p14="http://schemas.microsoft.com/office/powerpoint/2010/main" val="2444944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Rectangle 72">
            <a:extLst>
              <a:ext uri="{FF2B5EF4-FFF2-40B4-BE49-F238E27FC236}">
                <a16:creationId xmlns:a16="http://schemas.microsoft.com/office/drawing/2014/main" id="{C54A3646-77FE-4862-96CE-45260829B1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3F6FA249-9C10-48B9-9F72-1F333D8A9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17513" y="0"/>
            <a:ext cx="12584114" cy="6853238"/>
            <a:chOff x="-417513" y="0"/>
            <a:chExt cx="12584114" cy="6853238"/>
          </a:xfrm>
        </p:grpSpPr>
        <p:sp>
          <p:nvSpPr>
            <p:cNvPr id="76" name="Freeform 5">
              <a:extLst>
                <a:ext uri="{FF2B5EF4-FFF2-40B4-BE49-F238E27FC236}">
                  <a16:creationId xmlns:a16="http://schemas.microsoft.com/office/drawing/2014/main" id="{036894FA-6F9A-4863-AEC5-B734F4226C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6513" y="0"/>
              <a:ext cx="3862388" cy="6843713"/>
            </a:xfrm>
            <a:custGeom>
              <a:avLst/>
              <a:gdLst/>
              <a:ahLst/>
              <a:cxnLst/>
              <a:rect l="0" t="0" r="r" b="b"/>
              <a:pathLst>
                <a:path w="813" h="1440">
                  <a:moveTo>
                    <a:pt x="813" y="0"/>
                  </a:moveTo>
                  <a:cubicBezTo>
                    <a:pt x="331" y="221"/>
                    <a:pt x="0" y="1039"/>
                    <a:pt x="43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7" name="Freeform 6">
              <a:extLst>
                <a:ext uri="{FF2B5EF4-FFF2-40B4-BE49-F238E27FC236}">
                  <a16:creationId xmlns:a16="http://schemas.microsoft.com/office/drawing/2014/main" id="{6B103C0B-E1BF-4BF0-9605-7426160F9E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26725" y="9525"/>
              <a:ext cx="1539875" cy="555625"/>
            </a:xfrm>
            <a:custGeom>
              <a:avLst/>
              <a:gdLst/>
              <a:ahLst/>
              <a:cxnLst/>
              <a:rect l="0" t="0" r="r" b="b"/>
              <a:pathLst>
                <a:path w="324" h="117">
                  <a:moveTo>
                    <a:pt x="324" y="117"/>
                  </a:moveTo>
                  <a:cubicBezTo>
                    <a:pt x="223" y="64"/>
                    <a:pt x="107" y="28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8" name="Freeform 7">
              <a:extLst>
                <a:ext uri="{FF2B5EF4-FFF2-40B4-BE49-F238E27FC236}">
                  <a16:creationId xmlns:a16="http://schemas.microsoft.com/office/drawing/2014/main" id="{B796B9AB-146B-42B0-B1F4-7EF69C521A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47313" y="5013325"/>
              <a:ext cx="1919288" cy="1830388"/>
            </a:xfrm>
            <a:custGeom>
              <a:avLst/>
              <a:gdLst/>
              <a:ahLst/>
              <a:cxnLst/>
              <a:rect l="0" t="0" r="r" b="b"/>
              <a:pathLst>
                <a:path w="404" h="385">
                  <a:moveTo>
                    <a:pt x="0" y="385"/>
                  </a:moveTo>
                  <a:cubicBezTo>
                    <a:pt x="146" y="272"/>
                    <a:pt x="285" y="142"/>
                    <a:pt x="404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79" name="Freeform 8">
              <a:extLst>
                <a:ext uri="{FF2B5EF4-FFF2-40B4-BE49-F238E27FC236}">
                  <a16:creationId xmlns:a16="http://schemas.microsoft.com/office/drawing/2014/main" id="{0B8CEE20-F67A-4CFC-88F1-4C942EB624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775" y="0"/>
              <a:ext cx="3676650" cy="6843713"/>
            </a:xfrm>
            <a:custGeom>
              <a:avLst/>
              <a:gdLst/>
              <a:ahLst/>
              <a:cxnLst/>
              <a:rect l="0" t="0" r="r" b="b"/>
              <a:pathLst>
                <a:path w="774" h="1440">
                  <a:moveTo>
                    <a:pt x="774" y="0"/>
                  </a:moveTo>
                  <a:cubicBezTo>
                    <a:pt x="312" y="240"/>
                    <a:pt x="0" y="1034"/>
                    <a:pt x="41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0" name="Freeform 9">
              <a:extLst>
                <a:ext uri="{FF2B5EF4-FFF2-40B4-BE49-F238E27FC236}">
                  <a16:creationId xmlns:a16="http://schemas.microsoft.com/office/drawing/2014/main" id="{6B823E68-E880-4A79-82AD-6088E1DEAD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02988" y="9525"/>
              <a:ext cx="963613" cy="366713"/>
            </a:xfrm>
            <a:custGeom>
              <a:avLst/>
              <a:gdLst/>
              <a:ahLst/>
              <a:cxnLst/>
              <a:rect l="0" t="0" r="r" b="b"/>
              <a:pathLst>
                <a:path w="203" h="77">
                  <a:moveTo>
                    <a:pt x="203" y="77"/>
                  </a:moveTo>
                  <a:cubicBezTo>
                    <a:pt x="138" y="46"/>
                    <a:pt x="68" y="21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1" name="Freeform 10">
              <a:extLst>
                <a:ext uri="{FF2B5EF4-FFF2-40B4-BE49-F238E27FC236}">
                  <a16:creationId xmlns:a16="http://schemas.microsoft.com/office/drawing/2014/main" id="{C90FFE78-151B-4C6F-893F-6832706022F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4963" y="5275263"/>
              <a:ext cx="1666875" cy="1577975"/>
            </a:xfrm>
            <a:custGeom>
              <a:avLst/>
              <a:gdLst/>
              <a:ahLst/>
              <a:cxnLst/>
              <a:rect l="0" t="0" r="r" b="b"/>
              <a:pathLst>
                <a:path w="351" h="332">
                  <a:moveTo>
                    <a:pt x="0" y="332"/>
                  </a:moveTo>
                  <a:cubicBezTo>
                    <a:pt x="125" y="232"/>
                    <a:pt x="245" y="121"/>
                    <a:pt x="35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2" name="Freeform 11">
              <a:extLst>
                <a:ext uri="{FF2B5EF4-FFF2-40B4-BE49-F238E27FC236}">
                  <a16:creationId xmlns:a16="http://schemas.microsoft.com/office/drawing/2014/main" id="{3A2B9B53-0432-42A0-ACC1-23CCDB118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621088" cy="6843713"/>
            </a:xfrm>
            <a:custGeom>
              <a:avLst/>
              <a:gdLst/>
              <a:ahLst/>
              <a:cxnLst/>
              <a:rect l="0" t="0" r="r" b="b"/>
              <a:pathLst>
                <a:path w="762" h="1440">
                  <a:moveTo>
                    <a:pt x="762" y="0"/>
                  </a:moveTo>
                  <a:cubicBezTo>
                    <a:pt x="308" y="245"/>
                    <a:pt x="0" y="1033"/>
                    <a:pt x="403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3" name="Freeform 12">
              <a:extLst>
                <a:ext uri="{FF2B5EF4-FFF2-40B4-BE49-F238E27FC236}">
                  <a16:creationId xmlns:a16="http://schemas.microsoft.com/office/drawing/2014/main" id="{142954D5-E17A-4C4B-B575-9D2BE72C64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01438" y="9525"/>
              <a:ext cx="665163" cy="257175"/>
            </a:xfrm>
            <a:custGeom>
              <a:avLst/>
              <a:gdLst/>
              <a:ahLst/>
              <a:cxnLst/>
              <a:rect l="0" t="0" r="r" b="b"/>
              <a:pathLst>
                <a:path w="140" h="54">
                  <a:moveTo>
                    <a:pt x="140" y="54"/>
                  </a:moveTo>
                  <a:cubicBezTo>
                    <a:pt x="95" y="34"/>
                    <a:pt x="48" y="16"/>
                    <a:pt x="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4" name="Freeform 13">
              <a:extLst>
                <a:ext uri="{FF2B5EF4-FFF2-40B4-BE49-F238E27FC236}">
                  <a16:creationId xmlns:a16="http://schemas.microsoft.com/office/drawing/2014/main" id="{2317E4B1-5573-4066-895C-2FB759804A2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641013" y="5408613"/>
              <a:ext cx="1525588" cy="1435100"/>
            </a:xfrm>
            <a:custGeom>
              <a:avLst/>
              <a:gdLst/>
              <a:ahLst/>
              <a:cxnLst/>
              <a:rect l="0" t="0" r="r" b="b"/>
              <a:pathLst>
                <a:path w="321" h="302">
                  <a:moveTo>
                    <a:pt x="0" y="302"/>
                  </a:moveTo>
                  <a:cubicBezTo>
                    <a:pt x="114" y="210"/>
                    <a:pt x="223" y="109"/>
                    <a:pt x="321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5" name="Freeform 14">
              <a:extLst>
                <a:ext uri="{FF2B5EF4-FFF2-40B4-BE49-F238E27FC236}">
                  <a16:creationId xmlns:a16="http://schemas.microsoft.com/office/drawing/2014/main" id="{EBA723B4-613D-41FA-93E8-94173C930FF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01713" y="0"/>
              <a:ext cx="3244850" cy="6843713"/>
            </a:xfrm>
            <a:custGeom>
              <a:avLst/>
              <a:gdLst/>
              <a:ahLst/>
              <a:cxnLst/>
              <a:rect l="0" t="0" r="r" b="b"/>
              <a:pathLst>
                <a:path w="683" h="1440">
                  <a:moveTo>
                    <a:pt x="683" y="0"/>
                  </a:moveTo>
                  <a:cubicBezTo>
                    <a:pt x="258" y="256"/>
                    <a:pt x="0" y="1041"/>
                    <a:pt x="355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6" name="Freeform 15">
              <a:extLst>
                <a:ext uri="{FF2B5EF4-FFF2-40B4-BE49-F238E27FC236}">
                  <a16:creationId xmlns:a16="http://schemas.microsoft.com/office/drawing/2014/main" id="{D2693AEC-A60D-40B1-87B3-1EF30A56D4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802938" y="5518150"/>
              <a:ext cx="1363663" cy="1325563"/>
            </a:xfrm>
            <a:custGeom>
              <a:avLst/>
              <a:gdLst/>
              <a:ahLst/>
              <a:cxnLst/>
              <a:rect l="0" t="0" r="r" b="b"/>
              <a:pathLst>
                <a:path w="287" h="279">
                  <a:moveTo>
                    <a:pt x="0" y="279"/>
                  </a:moveTo>
                  <a:cubicBezTo>
                    <a:pt x="101" y="193"/>
                    <a:pt x="198" y="100"/>
                    <a:pt x="287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0EFB57B1-129C-4CA5-9513-29226043B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89000" y="0"/>
              <a:ext cx="3230563" cy="6843713"/>
            </a:xfrm>
            <a:custGeom>
              <a:avLst/>
              <a:gdLst/>
              <a:ahLst/>
              <a:cxnLst/>
              <a:rect l="0" t="0" r="r" b="b"/>
              <a:pathLst>
                <a:path w="680" h="1440">
                  <a:moveTo>
                    <a:pt x="680" y="0"/>
                  </a:moveTo>
                  <a:cubicBezTo>
                    <a:pt x="257" y="265"/>
                    <a:pt x="0" y="1026"/>
                    <a:pt x="337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8" name="Freeform 17">
              <a:extLst>
                <a:ext uri="{FF2B5EF4-FFF2-40B4-BE49-F238E27FC236}">
                  <a16:creationId xmlns:a16="http://schemas.microsoft.com/office/drawing/2014/main" id="{AC89A1FD-35E1-4574-A439-61C20F457D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979150" y="5694363"/>
              <a:ext cx="1187450" cy="1149350"/>
            </a:xfrm>
            <a:custGeom>
              <a:avLst/>
              <a:gdLst/>
              <a:ahLst/>
              <a:cxnLst/>
              <a:rect l="0" t="0" r="r" b="b"/>
              <a:pathLst>
                <a:path w="250" h="242">
                  <a:moveTo>
                    <a:pt x="0" y="242"/>
                  </a:moveTo>
                  <a:cubicBezTo>
                    <a:pt x="88" y="166"/>
                    <a:pt x="172" y="85"/>
                    <a:pt x="250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89" name="Freeform 18">
              <a:extLst>
                <a:ext uri="{FF2B5EF4-FFF2-40B4-BE49-F238E27FC236}">
                  <a16:creationId xmlns:a16="http://schemas.microsoft.com/office/drawing/2014/main" id="{4D55D1DF-59D8-4B47-87C4-FB3A82689AE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84188" y="0"/>
              <a:ext cx="3421063" cy="6843713"/>
            </a:xfrm>
            <a:custGeom>
              <a:avLst/>
              <a:gdLst/>
              <a:ahLst/>
              <a:cxnLst/>
              <a:rect l="0" t="0" r="r" b="b"/>
              <a:pathLst>
                <a:path w="720" h="1440">
                  <a:moveTo>
                    <a:pt x="720" y="0"/>
                  </a:moveTo>
                  <a:cubicBezTo>
                    <a:pt x="316" y="282"/>
                    <a:pt x="0" y="1018"/>
                    <a:pt x="362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0" name="Freeform 19">
              <a:extLst>
                <a:ext uri="{FF2B5EF4-FFF2-40B4-BE49-F238E27FC236}">
                  <a16:creationId xmlns:a16="http://schemas.microsoft.com/office/drawing/2014/main" id="{F99FF32E-3548-4B4D-894E-B3A06C12A7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25" y="6049963"/>
              <a:ext cx="879475" cy="793750"/>
            </a:xfrm>
            <a:custGeom>
              <a:avLst/>
              <a:gdLst/>
              <a:ahLst/>
              <a:cxnLst/>
              <a:rect l="0" t="0" r="r" b="b"/>
              <a:pathLst>
                <a:path w="185" h="167">
                  <a:moveTo>
                    <a:pt x="0" y="167"/>
                  </a:moveTo>
                  <a:cubicBezTo>
                    <a:pt x="63" y="114"/>
                    <a:pt x="125" y="58"/>
                    <a:pt x="185" y="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1" name="Freeform 20">
              <a:extLst>
                <a:ext uri="{FF2B5EF4-FFF2-40B4-BE49-F238E27FC236}">
                  <a16:creationId xmlns:a16="http://schemas.microsoft.com/office/drawing/2014/main" id="{5005D0D4-EFA9-4355-BA9B-A7B46F9412F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8488" y="0"/>
              <a:ext cx="2717800" cy="6843713"/>
            </a:xfrm>
            <a:custGeom>
              <a:avLst/>
              <a:gdLst/>
              <a:ahLst/>
              <a:cxnLst/>
              <a:rect l="0" t="0" r="r" b="b"/>
              <a:pathLst>
                <a:path w="572" h="1440">
                  <a:moveTo>
                    <a:pt x="572" y="0"/>
                  </a:moveTo>
                  <a:cubicBezTo>
                    <a:pt x="213" y="320"/>
                    <a:pt x="0" y="979"/>
                    <a:pt x="164" y="1440"/>
                  </a:cubicBezTo>
                </a:path>
              </a:pathLst>
            </a:custGeom>
            <a:noFill/>
            <a:ln w="12700" cap="flat">
              <a:solidFill>
                <a:schemeClr val="bg1">
                  <a:alpha val="35000"/>
                </a:schemeClr>
              </a:solidFill>
              <a:prstDash val="dashDot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2" name="Freeform 21">
              <a:extLst>
                <a:ext uri="{FF2B5EF4-FFF2-40B4-BE49-F238E27FC236}">
                  <a16:creationId xmlns:a16="http://schemas.microsoft.com/office/drawing/2014/main" id="{6350B02F-5937-44B9-83F4-9C970BE963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61938" y="0"/>
              <a:ext cx="2944813" cy="6843713"/>
            </a:xfrm>
            <a:custGeom>
              <a:avLst/>
              <a:gdLst/>
              <a:ahLst/>
              <a:cxnLst/>
              <a:rect l="0" t="0" r="r" b="b"/>
              <a:pathLst>
                <a:path w="620" h="1440">
                  <a:moveTo>
                    <a:pt x="620" y="0"/>
                  </a:moveTo>
                  <a:cubicBezTo>
                    <a:pt x="248" y="325"/>
                    <a:pt x="0" y="960"/>
                    <a:pt x="186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lgDash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3" name="Freeform 22">
              <a:extLst>
                <a:ext uri="{FF2B5EF4-FFF2-40B4-BE49-F238E27FC236}">
                  <a16:creationId xmlns:a16="http://schemas.microsoft.com/office/drawing/2014/main" id="{F21A245F-C10F-495E-BD0E-CE576C7F0D7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17513" y="0"/>
              <a:ext cx="2403475" cy="6843713"/>
            </a:xfrm>
            <a:custGeom>
              <a:avLst/>
              <a:gdLst/>
              <a:ahLst/>
              <a:cxnLst/>
              <a:rect l="0" t="0" r="r" b="b"/>
              <a:pathLst>
                <a:path w="506" h="1440">
                  <a:moveTo>
                    <a:pt x="506" y="0"/>
                  </a:moveTo>
                  <a:cubicBezTo>
                    <a:pt x="109" y="356"/>
                    <a:pt x="0" y="943"/>
                    <a:pt x="171" y="1440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4" name="Freeform 23">
              <a:extLst>
                <a:ext uri="{FF2B5EF4-FFF2-40B4-BE49-F238E27FC236}">
                  <a16:creationId xmlns:a16="http://schemas.microsoft.com/office/drawing/2014/main" id="{6F524856-7B56-403B-B504-044710FD54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9525"/>
              <a:ext cx="1771650" cy="3198813"/>
            </a:xfrm>
            <a:custGeom>
              <a:avLst/>
              <a:gdLst/>
              <a:ahLst/>
              <a:cxnLst/>
              <a:rect l="0" t="0" r="r" b="b"/>
              <a:pathLst>
                <a:path w="373" h="673">
                  <a:moveTo>
                    <a:pt x="373" y="0"/>
                  </a:moveTo>
                  <a:cubicBezTo>
                    <a:pt x="175" y="183"/>
                    <a:pt x="51" y="409"/>
                    <a:pt x="0" y="673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5" name="Freeform 24">
              <a:extLst>
                <a:ext uri="{FF2B5EF4-FFF2-40B4-BE49-F238E27FC236}">
                  <a16:creationId xmlns:a16="http://schemas.microsoft.com/office/drawing/2014/main" id="{4E6D29BC-894B-4228-9F3F-92037EA396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6016625"/>
              <a:ext cx="214313" cy="827088"/>
            </a:xfrm>
            <a:custGeom>
              <a:avLst/>
              <a:gdLst/>
              <a:ahLst/>
              <a:cxnLst/>
              <a:rect l="0" t="0" r="r" b="b"/>
              <a:pathLst>
                <a:path w="45" h="174">
                  <a:moveTo>
                    <a:pt x="0" y="0"/>
                  </a:moveTo>
                  <a:cubicBezTo>
                    <a:pt x="11" y="59"/>
                    <a:pt x="26" y="118"/>
                    <a:pt x="45" y="174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  <p:sp>
          <p:nvSpPr>
            <p:cNvPr id="96" name="Freeform 25">
              <a:extLst>
                <a:ext uri="{FF2B5EF4-FFF2-40B4-BE49-F238E27FC236}">
                  <a16:creationId xmlns:a16="http://schemas.microsoft.com/office/drawing/2014/main" id="{E03B2DC6-DF02-45CB-AC7C-6EBBD359C3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288" y="0"/>
              <a:ext cx="1562100" cy="2228850"/>
            </a:xfrm>
            <a:custGeom>
              <a:avLst/>
              <a:gdLst/>
              <a:ahLst/>
              <a:cxnLst/>
              <a:rect l="0" t="0" r="r" b="b"/>
              <a:pathLst>
                <a:path w="329" h="469">
                  <a:moveTo>
                    <a:pt x="329" y="0"/>
                  </a:moveTo>
                  <a:cubicBezTo>
                    <a:pt x="189" y="133"/>
                    <a:pt x="69" y="288"/>
                    <a:pt x="0" y="469"/>
                  </a:cubicBezTo>
                </a:path>
              </a:pathLst>
            </a:custGeom>
            <a:noFill/>
            <a:ln w="9525" cap="flat">
              <a:solidFill>
                <a:schemeClr val="bg1">
                  <a:alpha val="35000"/>
                </a:schemeClr>
              </a:solidFill>
              <a:prstDash val="solid"/>
              <a:miter lim="800000"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sp>
      </p:grpSp>
      <p:sp useBgFill="1">
        <p:nvSpPr>
          <p:cNvPr id="98" name="Rectangle 97">
            <a:extLst>
              <a:ext uri="{FF2B5EF4-FFF2-40B4-BE49-F238E27FC236}">
                <a16:creationId xmlns:a16="http://schemas.microsoft.com/office/drawing/2014/main" id="{700D0C16-8549-4373-8B7C-3555082CEA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23664" y="0"/>
            <a:ext cx="10268336" cy="686920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BFCC841-4B47-4F67-A1E4-B8D056C942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80360" y="841248"/>
            <a:ext cx="6227064" cy="1234440"/>
          </a:xfrm>
        </p:spPr>
        <p:txBody>
          <a:bodyPr anchor="t">
            <a:normAutofit/>
          </a:bodyPr>
          <a:lstStyle/>
          <a:p>
            <a:r>
              <a:rPr lang="es-CO" sz="40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Motivación</a:t>
            </a:r>
          </a:p>
        </p:txBody>
      </p:sp>
      <p:sp>
        <p:nvSpPr>
          <p:cNvPr id="100" name="Isosceles Triangle 99">
            <a:extLst>
              <a:ext uri="{FF2B5EF4-FFF2-40B4-BE49-F238E27FC236}">
                <a16:creationId xmlns:a16="http://schemas.microsoft.com/office/drawing/2014/main" id="{C7341777-0F86-4E1E-A07F-2076F00D04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797903" y="954813"/>
            <a:ext cx="300774" cy="259288"/>
          </a:xfrm>
          <a:prstGeom prst="triangl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F34AFEB0-9681-4A8A-831B-2C7C74A0B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0360" y="2249424"/>
            <a:ext cx="6227064" cy="3803904"/>
          </a:xfrm>
        </p:spPr>
        <p:txBody>
          <a:bodyPr>
            <a:normAutofit/>
          </a:bodyPr>
          <a:lstStyle/>
          <a:p>
            <a:endParaRPr lang="es-CO" sz="2200" dirty="0"/>
          </a:p>
          <a:p>
            <a:r>
              <a:rPr lang="es-CO" sz="2200" dirty="0"/>
              <a:t>Portal de </a:t>
            </a:r>
            <a:r>
              <a:rPr lang="es-CO" sz="2200"/>
              <a:t>noticias del </a:t>
            </a:r>
            <a:r>
              <a:rPr lang="es-CO" sz="2200" dirty="0"/>
              <a:t>MADR</a:t>
            </a:r>
          </a:p>
          <a:p>
            <a:r>
              <a:rPr lang="es-CO" sz="2200" dirty="0"/>
              <a:t>Cambio de gobierno</a:t>
            </a:r>
          </a:p>
          <a:p>
            <a:r>
              <a:rPr lang="es-CO" sz="2200" dirty="0"/>
              <a:t>Proceso de paz</a:t>
            </a:r>
          </a:p>
          <a:p>
            <a:r>
              <a:rPr lang="es-CO" sz="2200" dirty="0"/>
              <a:t>Restitución de tierras y proyectos productivos</a:t>
            </a:r>
          </a:p>
          <a:p>
            <a:endParaRPr lang="es-CO" sz="2200" dirty="0"/>
          </a:p>
          <a:p>
            <a:endParaRPr lang="es-CO" sz="2200" dirty="0"/>
          </a:p>
          <a:p>
            <a:endParaRPr lang="es-CO" sz="2200" dirty="0"/>
          </a:p>
          <a:p>
            <a:endParaRPr lang="es-CO" sz="2200" dirty="0"/>
          </a:p>
          <a:p>
            <a:endParaRPr lang="es-CO" sz="2200" dirty="0"/>
          </a:p>
          <a:p>
            <a:endParaRPr lang="es-CO" sz="2200" dirty="0"/>
          </a:p>
        </p:txBody>
      </p:sp>
    </p:spTree>
    <p:extLst>
      <p:ext uri="{BB962C8B-B14F-4D97-AF65-F5344CB8AC3E}">
        <p14:creationId xmlns:p14="http://schemas.microsoft.com/office/powerpoint/2010/main" val="2424845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AEE66A-C365-42D1-9CE1-EF9F14979B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929" y="629265"/>
            <a:ext cx="3651467" cy="1676603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Scraping</a:t>
            </a:r>
          </a:p>
        </p:txBody>
      </p:sp>
      <p:pic>
        <p:nvPicPr>
          <p:cNvPr id="21" name="Marcador de contenido 20" descr="Captura de pantalla de un celular con texto&#10;&#10;Descripción generada automáticamente">
            <a:extLst>
              <a:ext uri="{FF2B5EF4-FFF2-40B4-BE49-F238E27FC236}">
                <a16:creationId xmlns:a16="http://schemas.microsoft.com/office/drawing/2014/main" id="{40D81B3C-1DBD-4CD4-AE86-54233E026A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492" t="3252"/>
          <a:stretch/>
        </p:blipFill>
        <p:spPr>
          <a:xfrm>
            <a:off x="1025141" y="4897120"/>
            <a:ext cx="2899042" cy="1209040"/>
          </a:xfrm>
        </p:spPr>
      </p:pic>
      <p:pic>
        <p:nvPicPr>
          <p:cNvPr id="15" name="Marcador de contenido 14" descr="Captura de pantalla de un celular&#10;&#10;Descripción generada automáticamente">
            <a:extLst>
              <a:ext uri="{FF2B5EF4-FFF2-40B4-BE49-F238E27FC236}">
                <a16:creationId xmlns:a16="http://schemas.microsoft.com/office/drawing/2014/main" id="{8F25B940-650C-4829-A386-A57B9E2BE20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72" r="6389" b="974"/>
          <a:stretch/>
        </p:blipFill>
        <p:spPr>
          <a:xfrm>
            <a:off x="4639056" y="0"/>
            <a:ext cx="7552944" cy="6858000"/>
          </a:xfrm>
          <a:prstGeom prst="rect">
            <a:avLst/>
          </a:prstGeom>
          <a:effectLst/>
        </p:spPr>
      </p:pic>
      <p:sp>
        <p:nvSpPr>
          <p:cNvPr id="27" name="Rectángulo 26">
            <a:extLst>
              <a:ext uri="{FF2B5EF4-FFF2-40B4-BE49-F238E27FC236}">
                <a16:creationId xmlns:a16="http://schemas.microsoft.com/office/drawing/2014/main" id="{4A48290D-6BA7-43FE-A57A-FF511B85C7D5}"/>
              </a:ext>
            </a:extLst>
          </p:cNvPr>
          <p:cNvSpPr/>
          <p:nvPr/>
        </p:nvSpPr>
        <p:spPr>
          <a:xfrm>
            <a:off x="3629026" y="5838825"/>
            <a:ext cx="419100" cy="38991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CO"/>
          </a:p>
        </p:txBody>
      </p:sp>
      <p:sp>
        <p:nvSpPr>
          <p:cNvPr id="28" name="CuadroTexto 27">
            <a:extLst>
              <a:ext uri="{FF2B5EF4-FFF2-40B4-BE49-F238E27FC236}">
                <a16:creationId xmlns:a16="http://schemas.microsoft.com/office/drawing/2014/main" id="{0ABEA587-E23C-4CD6-B84F-1BBD051D579D}"/>
              </a:ext>
            </a:extLst>
          </p:cNvPr>
          <p:cNvSpPr txBox="1"/>
          <p:nvPr/>
        </p:nvSpPr>
        <p:spPr>
          <a:xfrm>
            <a:off x="648929" y="2466975"/>
            <a:ext cx="339919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Webdriver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BeautifulSoup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NLTK</a:t>
            </a:r>
          </a:p>
          <a:p>
            <a:pPr marL="285750" indent="-285750">
              <a:buFontTx/>
              <a:buChar char="-"/>
            </a:pPr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RE</a:t>
            </a:r>
          </a:p>
          <a:p>
            <a:pPr marL="285750" indent="-285750">
              <a:buFontTx/>
              <a:buChar char="-"/>
            </a:pP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String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s-CO" dirty="0" err="1">
                <a:latin typeface="Arial" panose="020B0604020202020204" pitchFamily="34" charset="0"/>
                <a:cs typeface="Arial" panose="020B0604020202020204" pitchFamily="34" charset="0"/>
              </a:rPr>
              <a:t>Collections</a:t>
            </a: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endParaRPr lang="es-CO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626024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11">
            <a:extLst>
              <a:ext uri="{FF2B5EF4-FFF2-40B4-BE49-F238E27FC236}">
                <a16:creationId xmlns:a16="http://schemas.microsoft.com/office/drawing/2014/main" id="{201CC55D-ED54-4C5C-95E6-10947BD110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E01D394-4CD5-4241-93BA-E1F54127E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560" y="856180"/>
            <a:ext cx="4560584" cy="1128068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Noticias</a:t>
            </a:r>
          </a:p>
        </p:txBody>
      </p:sp>
      <p:grpSp>
        <p:nvGrpSpPr>
          <p:cNvPr id="23" name="Group 13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15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5" name="Rectangle 17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090569"/>
            <a:ext cx="429768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44DDBC2D-7E32-4CF3-8FD2-EDA95BE2F69C}"/>
              </a:ext>
            </a:extLst>
          </p:cNvPr>
          <p:cNvSpPr txBox="1"/>
          <p:nvPr/>
        </p:nvSpPr>
        <p:spPr>
          <a:xfrm>
            <a:off x="590719" y="2118001"/>
            <a:ext cx="4559425" cy="419208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25 de julio de 2013 al 18 de mayo de 2020</a:t>
            </a:r>
          </a:p>
          <a:p>
            <a:endParaRPr lang="es-E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Tx/>
              <a:buChar char="-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2.886 noticias únicas</a:t>
            </a:r>
          </a:p>
          <a:p>
            <a:pPr marL="285750" indent="-285750">
              <a:buFontTx/>
              <a:buChar char="-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2.489 días en el periodo de análisis</a:t>
            </a:r>
          </a:p>
          <a:p>
            <a:pPr marL="285750" indent="-285750">
              <a:buFontTx/>
              <a:buChar char="-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1.501 días en los que al menos se publicó una noticia</a:t>
            </a:r>
          </a:p>
          <a:p>
            <a:pPr marL="285750" indent="-285750">
              <a:buFontTx/>
              <a:buChar char="-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60% del total de días tienen al menos una noticia</a:t>
            </a:r>
          </a:p>
          <a:p>
            <a:pPr marL="285750" indent="-285750">
              <a:buFontTx/>
              <a:buChar char="-"/>
            </a:pPr>
            <a:r>
              <a:rPr lang="es-ES" dirty="0">
                <a:latin typeface="Arial" panose="020B0604020202020204" pitchFamily="34" charset="0"/>
                <a:cs typeface="Arial" panose="020B0604020202020204" pitchFamily="34" charset="0"/>
              </a:rPr>
              <a:t>11 noticias máximo fueron publicadas en un día.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85810" y="513853"/>
            <a:ext cx="6009366" cy="583457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Marcador de contenido 7" descr="Una captura de pantalla de un celular&#10;&#10;Descripción generada automáticamente">
            <a:extLst>
              <a:ext uri="{FF2B5EF4-FFF2-40B4-BE49-F238E27FC236}">
                <a16:creationId xmlns:a16="http://schemas.microsoft.com/office/drawing/2014/main" id="{AE99EB97-E3A7-4101-A69E-F3C313B8BAB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15230" y="596390"/>
            <a:ext cx="5782006" cy="5540250"/>
          </a:xfrm>
        </p:spPr>
      </p:pic>
    </p:spTree>
    <p:extLst>
      <p:ext uri="{BB962C8B-B14F-4D97-AF65-F5344CB8AC3E}">
        <p14:creationId xmlns:p14="http://schemas.microsoft.com/office/powerpoint/2010/main" val="2736940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62542EEC-4F7C-4AE2-933E-EAC8EB3FA3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CE2F2FE-5AEA-47D2-ADB9-D65F3B99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1856" y="3113415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Resultados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7" name="Group 76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315431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Marcador de contenido 5" descr="Imagen que contiene mapa, texto, coral&#10;&#10;Descripción generada automáticamente">
            <a:extLst>
              <a:ext uri="{FF2B5EF4-FFF2-40B4-BE49-F238E27FC236}">
                <a16:creationId xmlns:a16="http://schemas.microsoft.com/office/drawing/2014/main" id="{0513DA33-47C6-432C-9AD5-3E5CD45E52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821" y="391250"/>
            <a:ext cx="6009365" cy="6009365"/>
          </a:xfrm>
        </p:spPr>
      </p:pic>
    </p:spTree>
    <p:extLst>
      <p:ext uri="{BB962C8B-B14F-4D97-AF65-F5344CB8AC3E}">
        <p14:creationId xmlns:p14="http://schemas.microsoft.com/office/powerpoint/2010/main" val="18741874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13">
            <a:extLst>
              <a:ext uri="{FF2B5EF4-FFF2-40B4-BE49-F238E27FC236}">
                <a16:creationId xmlns:a16="http://schemas.microsoft.com/office/drawing/2014/main" id="{F29C2C85-1492-463C-B805-3FD3FCE933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15">
            <a:extLst>
              <a:ext uri="{FF2B5EF4-FFF2-40B4-BE49-F238E27FC236}">
                <a16:creationId xmlns:a16="http://schemas.microsoft.com/office/drawing/2014/main" id="{B83D307E-DF68-43F8-97CE-0AAE950A71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271255" y="-1"/>
            <a:ext cx="7649490" cy="5728133"/>
            <a:chOff x="329184" y="1"/>
            <a:chExt cx="524256" cy="5728133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5546E3D2-37BF-4528-9851-2B2F628234A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329184" y="5728134"/>
              <a:ext cx="523824" cy="0"/>
            </a:xfrm>
            <a:prstGeom prst="line">
              <a:avLst/>
            </a:prstGeom>
            <a:ln w="1524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752A0C69-DC4E-4FC0-843C-BAA27B3A56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29184" y="1"/>
              <a:ext cx="524256" cy="5532119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29" name="Rectangle 19">
            <a:extLst>
              <a:ext uri="{FF2B5EF4-FFF2-40B4-BE49-F238E27FC236}">
                <a16:creationId xmlns:a16="http://schemas.microsoft.com/office/drawing/2014/main" id="{8ED94938-268E-4C0A-A08A-B3980C78B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96464" y="318045"/>
            <a:ext cx="10999072" cy="5325139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5CE2F2FE-5AEA-47D2-ADB9-D65F3B99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88927" y="454267"/>
            <a:ext cx="10071536" cy="92975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Noticias</a:t>
            </a:r>
          </a:p>
        </p:txBody>
      </p:sp>
      <p:pic>
        <p:nvPicPr>
          <p:cNvPr id="9" name="Imagen 8" descr="Imagen que contiene texto&#10;&#10;Descripción generada automáticamente">
            <a:extLst>
              <a:ext uri="{FF2B5EF4-FFF2-40B4-BE49-F238E27FC236}">
                <a16:creationId xmlns:a16="http://schemas.microsoft.com/office/drawing/2014/main" id="{E9FA7C05-2DF7-4A00-85CB-6F4A07FCEB3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55" r="10861" b="-2"/>
          <a:stretch/>
        </p:blipFill>
        <p:spPr>
          <a:xfrm>
            <a:off x="617752" y="1702062"/>
            <a:ext cx="5428611" cy="3239027"/>
          </a:xfrm>
          <a:prstGeom prst="rect">
            <a:avLst/>
          </a:prstGeom>
        </p:spPr>
      </p:pic>
      <p:pic>
        <p:nvPicPr>
          <p:cNvPr id="19" name="Marcador de contenido 18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B9C8DD70-B754-4DF4-BBD5-2D647F06583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90" t="5676" r="9528" b="4958"/>
          <a:stretch/>
        </p:blipFill>
        <p:spPr>
          <a:xfrm>
            <a:off x="6092848" y="1866900"/>
            <a:ext cx="5472161" cy="2969260"/>
          </a:xfrm>
        </p:spPr>
      </p:pic>
    </p:spTree>
    <p:extLst>
      <p:ext uri="{BB962C8B-B14F-4D97-AF65-F5344CB8AC3E}">
        <p14:creationId xmlns:p14="http://schemas.microsoft.com/office/powerpoint/2010/main" val="732232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E2F2FE-5AEA-47D2-ADB9-D65F3B9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Desarrollo rural</a:t>
            </a:r>
          </a:p>
        </p:txBody>
      </p:sp>
      <p:pic>
        <p:nvPicPr>
          <p:cNvPr id="6" name="Marcador de contenido 5" descr="Imagen que contiene texto&#10;&#10;Descripción generada automáticamente">
            <a:extLst>
              <a:ext uri="{FF2B5EF4-FFF2-40B4-BE49-F238E27FC236}">
                <a16:creationId xmlns:a16="http://schemas.microsoft.com/office/drawing/2014/main" id="{D46082E3-4453-4837-9677-14F4E83E8F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38" t="4417" r="5363"/>
          <a:stretch/>
        </p:blipFill>
        <p:spPr>
          <a:xfrm>
            <a:off x="838200" y="1386219"/>
            <a:ext cx="10515600" cy="5041991"/>
          </a:xfrm>
        </p:spPr>
      </p:pic>
    </p:spTree>
    <p:extLst>
      <p:ext uri="{BB962C8B-B14F-4D97-AF65-F5344CB8AC3E}">
        <p14:creationId xmlns:p14="http://schemas.microsoft.com/office/powerpoint/2010/main" val="3068950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E2F2FE-5AEA-47D2-ADB9-D65F3B9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Restitución de tierras</a:t>
            </a:r>
          </a:p>
        </p:txBody>
      </p:sp>
      <p:pic>
        <p:nvPicPr>
          <p:cNvPr id="7" name="Marcador de contenido 6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45319BE4-CC54-4323-87EB-2CA58FCA321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4" t="5659" r="5652"/>
          <a:stretch/>
        </p:blipFill>
        <p:spPr>
          <a:xfrm>
            <a:off x="838200" y="1338645"/>
            <a:ext cx="10515600" cy="5031360"/>
          </a:xfrm>
        </p:spPr>
      </p:pic>
    </p:spTree>
    <p:extLst>
      <p:ext uri="{BB962C8B-B14F-4D97-AF65-F5344CB8AC3E}">
        <p14:creationId xmlns:p14="http://schemas.microsoft.com/office/powerpoint/2010/main" val="2481645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E2F2FE-5AEA-47D2-ADB9-D65F3B9931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CO" dirty="0">
                <a:latin typeface="Arial" panose="020B0604020202020204" pitchFamily="34" charset="0"/>
                <a:cs typeface="Arial" panose="020B0604020202020204" pitchFamily="34" charset="0"/>
              </a:rPr>
              <a:t>Proyectos productivos</a:t>
            </a:r>
          </a:p>
        </p:txBody>
      </p:sp>
      <p:pic>
        <p:nvPicPr>
          <p:cNvPr id="7" name="Marcador de contenido 6" descr="Imagen que contiene texto&#10;&#10;Descripción generada automáticamente">
            <a:extLst>
              <a:ext uri="{FF2B5EF4-FFF2-40B4-BE49-F238E27FC236}">
                <a16:creationId xmlns:a16="http://schemas.microsoft.com/office/drawing/2014/main" id="{4E59BD7D-FC92-44D6-B6C5-EEFA3C8EFF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28" t="5877" r="5265"/>
          <a:stretch/>
        </p:blipFill>
        <p:spPr>
          <a:xfrm>
            <a:off x="838200" y="1394127"/>
            <a:ext cx="10515600" cy="4975878"/>
          </a:xfrm>
        </p:spPr>
      </p:pic>
    </p:spTree>
    <p:extLst>
      <p:ext uri="{BB962C8B-B14F-4D97-AF65-F5344CB8AC3E}">
        <p14:creationId xmlns:p14="http://schemas.microsoft.com/office/powerpoint/2010/main" val="38726666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Verde">
      <a:dk1>
        <a:sysClr val="windowText" lastClr="000000"/>
      </a:dk1>
      <a:lt1>
        <a:sysClr val="window" lastClr="FFFFFF"/>
      </a:lt1>
      <a:dk2>
        <a:srgbClr val="455F51"/>
      </a:dk2>
      <a:lt2>
        <a:srgbClr val="E3DED1"/>
      </a:lt2>
      <a:accent1>
        <a:srgbClr val="549E39"/>
      </a:accent1>
      <a:accent2>
        <a:srgbClr val="8AB833"/>
      </a:accent2>
      <a:accent3>
        <a:srgbClr val="C0CF3A"/>
      </a:accent3>
      <a:accent4>
        <a:srgbClr val="029676"/>
      </a:accent4>
      <a:accent5>
        <a:srgbClr val="4AB5C4"/>
      </a:accent5>
      <a:accent6>
        <a:srgbClr val="0989B1"/>
      </a:accent6>
      <a:hlink>
        <a:srgbClr val="6B9F25"/>
      </a:hlink>
      <a:folHlink>
        <a:srgbClr val="BA6906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</TotalTime>
  <Words>117</Words>
  <Application>Microsoft Office PowerPoint</Application>
  <PresentationFormat>Panorámica</PresentationFormat>
  <Paragraphs>40</Paragraphs>
  <Slides>15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Tema de Office</vt:lpstr>
      <vt:lpstr>Análisis de noticias del Ministerio de Agricultura y Desarrollo Rural</vt:lpstr>
      <vt:lpstr>Motivación</vt:lpstr>
      <vt:lpstr>Scraping</vt:lpstr>
      <vt:lpstr>Noticias</vt:lpstr>
      <vt:lpstr>Resultados</vt:lpstr>
      <vt:lpstr>Noticias</vt:lpstr>
      <vt:lpstr>Desarrollo rural</vt:lpstr>
      <vt:lpstr>Restitución de tierras</vt:lpstr>
      <vt:lpstr>Proyectos productivos</vt:lpstr>
      <vt:lpstr>Caso cacao</vt:lpstr>
      <vt:lpstr>Palabras claves</vt:lpstr>
      <vt:lpstr>Palabras claves</vt:lpstr>
      <vt:lpstr>Palabras claves</vt:lpstr>
      <vt:lpstr>Palabras claves</vt:lpstr>
      <vt:lpstr>  ¡Gracias!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Análisis de noticias del Ministerio de Agricultura y Desarrollo Rural</dc:title>
  <dc:creator>Leonel Eduardo Criado Meneses</dc:creator>
  <cp:lastModifiedBy>Leonel Eduardo Criado Meneses</cp:lastModifiedBy>
  <cp:revision>13</cp:revision>
  <dcterms:created xsi:type="dcterms:W3CDTF">2020-05-22T09:28:14Z</dcterms:created>
  <dcterms:modified xsi:type="dcterms:W3CDTF">2020-05-22T13:29:36Z</dcterms:modified>
</cp:coreProperties>
</file>